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0233600" cy="310896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3286"/>
    <a:srgbClr val="133BAB"/>
    <a:srgbClr val="D00E03"/>
    <a:srgbClr val="002A5E"/>
    <a:srgbClr val="143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20" d="100"/>
          <a:sy n="20" d="100"/>
        </p:scale>
        <p:origin x="1320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088045"/>
            <a:ext cx="34198560" cy="10823787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6329239"/>
            <a:ext cx="30175200" cy="7506121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1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655233"/>
            <a:ext cx="867537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655233"/>
            <a:ext cx="25523190" cy="26346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7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4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750819"/>
            <a:ext cx="34701480" cy="1293240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0805572"/>
            <a:ext cx="34701480" cy="680084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5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276166"/>
            <a:ext cx="17099280" cy="19726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276166"/>
            <a:ext cx="17099280" cy="19726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655240"/>
            <a:ext cx="3470148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621272"/>
            <a:ext cx="17020696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1356340"/>
            <a:ext cx="17020696" cy="1670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621272"/>
            <a:ext cx="17104520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1356340"/>
            <a:ext cx="17104520" cy="1670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0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476333"/>
            <a:ext cx="20368260" cy="22093767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476333"/>
            <a:ext cx="20368260" cy="22093767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655240"/>
            <a:ext cx="3470148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276166"/>
            <a:ext cx="3470148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585E1-6653-4719-944A-AC9E4F008361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8815460"/>
            <a:ext cx="135788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2822190" y="12880086"/>
            <a:ext cx="3843660" cy="2561804"/>
            <a:chOff x="20312935" y="24192539"/>
            <a:chExt cx="3843660" cy="25618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13611" y="24192539"/>
              <a:ext cx="2582489" cy="1936867"/>
            </a:xfrm>
            <a:prstGeom prst="rect">
              <a:avLst/>
            </a:prstGeom>
          </p:spPr>
        </p:pic>
        <p:sp>
          <p:nvSpPr>
            <p:cNvPr id="104" name="TextBox 103"/>
            <p:cNvSpPr txBox="1"/>
            <p:nvPr/>
          </p:nvSpPr>
          <p:spPr>
            <a:xfrm>
              <a:off x="20312935" y="26046457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AC/DC Converter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7678" y="552355"/>
            <a:ext cx="30967682" cy="3886200"/>
            <a:chOff x="487680" y="557775"/>
            <a:chExt cx="30967682" cy="3886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" y="557775"/>
              <a:ext cx="3886200" cy="3886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074686" y="862997"/>
              <a:ext cx="26380676" cy="1708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10500" dirty="0">
                <a:ln w="0"/>
                <a:solidFill>
                  <a:srgbClr val="133BA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431479" y="6409837"/>
            <a:ext cx="10972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3286"/>
                </a:solidFill>
              </a:rPr>
              <a:t>Design</a:t>
            </a:r>
          </a:p>
          <a:p>
            <a:endParaRPr lang="en-US" sz="4400" b="1" dirty="0">
              <a:solidFill>
                <a:srgbClr val="083286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0" y="5018622"/>
            <a:ext cx="40233600" cy="16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669956" y="6391991"/>
            <a:ext cx="11053985" cy="24570808"/>
            <a:chOff x="2994523" y="6156855"/>
            <a:chExt cx="11053985" cy="24570808"/>
          </a:xfrm>
        </p:grpSpPr>
        <p:sp>
          <p:nvSpPr>
            <p:cNvPr id="9" name="TextBox 8"/>
            <p:cNvSpPr txBox="1"/>
            <p:nvPr/>
          </p:nvSpPr>
          <p:spPr>
            <a:xfrm>
              <a:off x="2994523" y="6156855"/>
              <a:ext cx="10972800" cy="42780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083286"/>
                  </a:solidFill>
                </a:rPr>
                <a:t>Problem </a:t>
              </a:r>
              <a:r>
                <a:rPr lang="en-US" sz="6600" b="1" dirty="0" smtClean="0">
                  <a:solidFill>
                    <a:srgbClr val="083286"/>
                  </a:solidFill>
                </a:rPr>
                <a:t>Statement</a:t>
              </a:r>
            </a:p>
            <a:p>
              <a:endParaRPr lang="en-US" sz="3000" dirty="0" smtClean="0">
                <a:solidFill>
                  <a:srgbClr val="083286"/>
                </a:solidFill>
              </a:endParaRPr>
            </a:p>
            <a:p>
              <a:r>
                <a:rPr lang="en-US" sz="4400" dirty="0" smtClean="0"/>
                <a:t>Ultimate Frisbee is a relatively new sport at only 48 years old, and does not offer the same training opportunities that other sports do. We want to make solo ultimate training a reality.</a:t>
              </a:r>
              <a:endParaRPr lang="en-US" sz="4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5708" y="13603147"/>
              <a:ext cx="10972800" cy="901785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rgbClr val="083286"/>
                  </a:solidFill>
                </a:rPr>
                <a:t>Human Centered Design</a:t>
              </a:r>
              <a:endParaRPr lang="en-US" sz="6600" b="1" dirty="0">
                <a:solidFill>
                  <a:srgbClr val="083286"/>
                </a:solidFill>
              </a:endParaRPr>
            </a:p>
            <a:p>
              <a:endParaRPr lang="en-US" sz="3000" dirty="0"/>
            </a:p>
            <a:p>
              <a:r>
                <a:rPr lang="en-US" sz="4400" dirty="0" smtClean="0"/>
                <a:t>Our users include all competitive Ultimate Frisbee players, which is estimated to be 7 million men and women around the world.</a:t>
              </a:r>
            </a:p>
            <a:p>
              <a:endParaRPr lang="en-US" sz="3000" dirty="0"/>
            </a:p>
            <a:p>
              <a:r>
                <a:rPr lang="en-US" sz="4400" b="1" i="1" dirty="0" smtClean="0"/>
                <a:t>“It’d be useful because there are many times when players want to throw but their teammates aren’t available, so having [</a:t>
              </a:r>
              <a:r>
                <a:rPr lang="en-US" sz="4400" b="1" i="1" dirty="0" err="1" smtClean="0"/>
                <a:t>Frisbot</a:t>
              </a:r>
              <a:r>
                <a:rPr lang="en-US" sz="4400" b="1" i="1" dirty="0" smtClean="0"/>
                <a:t>] at their disposal would be super beneficial.” </a:t>
              </a:r>
            </a:p>
            <a:p>
              <a:r>
                <a:rPr lang="en-US" sz="4400" dirty="0" smtClean="0"/>
                <a:t>- Katie Cleveland,  member of the Pitt Women’s Ultimate Frisbee Team</a:t>
              </a:r>
              <a:endParaRPr lang="en-US" sz="4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5708" y="22386918"/>
              <a:ext cx="10972800" cy="8340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rgbClr val="083286"/>
                  </a:solidFill>
                </a:rPr>
                <a:t>Design </a:t>
              </a:r>
              <a:r>
                <a:rPr lang="en-US" sz="6600" b="1" dirty="0">
                  <a:solidFill>
                    <a:srgbClr val="083286"/>
                  </a:solidFill>
                </a:rPr>
                <a:t>Goals</a:t>
              </a:r>
            </a:p>
            <a:p>
              <a:endParaRPr lang="en-US" sz="3000" dirty="0"/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Shoot Frisbee at a distance of 20-30 yards </a:t>
              </a:r>
              <a:r>
                <a:rPr lang="en-US" sz="4400" b="1" dirty="0" smtClean="0">
                  <a:solidFill>
                    <a:srgbClr val="FF0000"/>
                  </a:solidFill>
                </a:rPr>
                <a:t>x</a:t>
              </a:r>
              <a:endParaRPr lang="en-US" sz="4400" dirty="0" smtClean="0"/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Successfully catch and reload Frisbees</a:t>
              </a:r>
              <a:r>
                <a:rPr lang="en-US" sz="4400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r>
                <a:rPr lang="en-US" sz="4400" dirty="0" smtClean="0"/>
                <a:t> 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Allow user control of:</a:t>
              </a:r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Release </a:t>
              </a:r>
              <a:r>
                <a:rPr lang="en-US" sz="4400" dirty="0"/>
                <a:t>a</a:t>
              </a:r>
              <a:r>
                <a:rPr lang="en-US" sz="4400" dirty="0" smtClean="0"/>
                <a:t>ngle of the Frisbee (pitch and yaw) up to 45⁰</a:t>
              </a:r>
              <a:r>
                <a:rPr lang="en-US" sz="4400" dirty="0">
                  <a:solidFill>
                    <a:srgbClr val="00B050"/>
                  </a:solidFill>
                  <a:sym typeface="Wingdings" panose="05000000000000000000" pitchFamily="2" charset="2"/>
                </a:rPr>
                <a:t> </a:t>
              </a:r>
              <a:endParaRPr lang="en-US" sz="4400" dirty="0" smtClean="0"/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Automated rotation of the base (180⁰)</a:t>
              </a:r>
              <a:r>
                <a:rPr lang="en-US" sz="4400" dirty="0">
                  <a:sym typeface="Wingdings" panose="05000000000000000000" pitchFamily="2" charset="2"/>
                </a:rPr>
                <a:t> 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sz="4400" dirty="0">
                <a:solidFill>
                  <a:srgbClr val="FF0000"/>
                </a:solidFill>
              </a:endParaRPr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Frequency and number of throws</a:t>
              </a:r>
              <a:r>
                <a:rPr lang="en-US" sz="4400" dirty="0">
                  <a:solidFill>
                    <a:srgbClr val="00B050"/>
                  </a:solidFill>
                  <a:sym typeface="Wingdings" panose="05000000000000000000" pitchFamily="2" charset="2"/>
                </a:rPr>
                <a:t> </a:t>
              </a:r>
              <a:endParaRPr lang="en-US" sz="4400" dirty="0" smtClean="0"/>
            </a:p>
            <a:p>
              <a:pPr marL="857250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Graphical user interface with remote start button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US" sz="4400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r>
                <a:rPr lang="en-US" sz="4400" dirty="0" smtClean="0">
                  <a:sym typeface="Wingdings" panose="05000000000000000000" pitchFamily="2" charset="2"/>
                </a:rPr>
                <a:t>/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 </a:t>
              </a:r>
              <a:endParaRPr lang="en-US" sz="4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335403" y="6502664"/>
            <a:ext cx="11214834" cy="23549212"/>
            <a:chOff x="27335403" y="6502664"/>
            <a:chExt cx="11214834" cy="23549212"/>
          </a:xfrm>
          <a:gradFill>
            <a:gsLst>
              <a:gs pos="900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4" name="TextBox 13"/>
            <p:cNvSpPr txBox="1"/>
            <p:nvPr/>
          </p:nvSpPr>
          <p:spPr>
            <a:xfrm>
              <a:off x="27335403" y="6502664"/>
              <a:ext cx="11141083" cy="1208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083286"/>
                  </a:solidFill>
                </a:rPr>
                <a:t>Future</a:t>
              </a:r>
              <a:r>
                <a:rPr lang="en-US" sz="6600" dirty="0" smtClean="0"/>
                <a:t> </a:t>
              </a:r>
              <a:r>
                <a:rPr lang="en-US" sz="6600" b="1" dirty="0" smtClean="0">
                  <a:solidFill>
                    <a:srgbClr val="083286"/>
                  </a:solidFill>
                </a:rPr>
                <a:t>Directions</a:t>
              </a:r>
            </a:p>
            <a:p>
              <a:pPr algn="ctr"/>
              <a:endParaRPr lang="en-US" sz="4800" b="1" dirty="0">
                <a:solidFill>
                  <a:srgbClr val="083286"/>
                </a:solidFill>
              </a:endParaRPr>
            </a:p>
            <a:p>
              <a:pPr marL="742950" indent="-742950">
                <a:buAutoNum type="arabicPeriod"/>
              </a:pPr>
              <a:r>
                <a:rPr lang="en-US" sz="4400" dirty="0" smtClean="0"/>
                <a:t>To be fully functional, the shooter must fire up to 30 yards. It currently shoots about 15 feet, so we would look to increase this distance using higher quality materials.</a:t>
              </a:r>
            </a:p>
            <a:p>
              <a:pPr marL="742950" indent="-742950">
                <a:buAutoNum type="arabicPeriod"/>
              </a:pPr>
              <a:endParaRPr lang="en-US" sz="4400" dirty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The base rotates manually, so we would replace the stepper with a stronger motor to automate this function.</a:t>
              </a:r>
              <a:br>
                <a:rPr lang="en-US" sz="4400" dirty="0" smtClean="0"/>
              </a:br>
              <a:endParaRPr lang="en-US" sz="4400" dirty="0" smtClean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Add a remote control user interface to allow player to adjust settings at a distance</a:t>
              </a:r>
              <a:br>
                <a:rPr lang="en-US" sz="4400" dirty="0" smtClean="0"/>
              </a:br>
              <a:endParaRPr lang="en-US" sz="4400" dirty="0" smtClean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Use advanced motion capture technology such as Xbox Kinect® to aim at targets</a:t>
              </a:r>
            </a:p>
            <a:p>
              <a:endParaRPr lang="en-US" sz="4800" b="1" dirty="0">
                <a:solidFill>
                  <a:srgbClr val="08328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577437" y="23126903"/>
              <a:ext cx="10972800" cy="692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083286"/>
                  </a:solidFill>
                </a:rPr>
                <a:t>Acknowledgements</a:t>
              </a:r>
            </a:p>
            <a:p>
              <a:endParaRPr lang="en-US" sz="4400" dirty="0" smtClean="0"/>
            </a:p>
            <a:p>
              <a:r>
                <a:rPr lang="en-US" sz="4400" dirty="0" smtClean="0"/>
                <a:t>We </a:t>
              </a:r>
              <a:r>
                <a:rPr lang="en-US" sz="4400" dirty="0"/>
                <a:t>would like to </a:t>
              </a:r>
              <a:r>
                <a:rPr lang="en-US" sz="4400" dirty="0" smtClean="0"/>
                <a:t>thank: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Dr. Joseph </a:t>
              </a:r>
              <a:r>
                <a:rPr lang="en-US" sz="4400" dirty="0" err="1" smtClean="0"/>
                <a:t>Samosky</a:t>
              </a:r>
              <a:r>
                <a:rPr lang="en-US" sz="4400" dirty="0" smtClean="0"/>
                <a:t>, Bill </a:t>
              </a:r>
              <a:r>
                <a:rPr lang="en-US" sz="4400" dirty="0" err="1" smtClean="0"/>
                <a:t>Mcgahey</a:t>
              </a:r>
              <a:r>
                <a:rPr lang="en-US" sz="4400" dirty="0" smtClean="0"/>
                <a:t>, and all of the TA’s, especially Nick Petro and Nate Smialek, for their guidance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The University Honors College for their funding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The Pittsburgh Ultimate Frisbee men’s team and women’s team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00" y="10758842"/>
            <a:ext cx="4300315" cy="287730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3592807" y="8126180"/>
            <a:ext cx="243840" cy="2103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25278" y="8126180"/>
            <a:ext cx="243840" cy="2103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070108" y="16081760"/>
            <a:ext cx="12093384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600" b="1" dirty="0" smtClean="0">
                <a:solidFill>
                  <a:srgbClr val="083286"/>
                </a:solidFill>
              </a:rPr>
              <a:t>Final Product</a:t>
            </a:r>
            <a:endParaRPr lang="en-US" sz="6600" b="1" dirty="0">
              <a:solidFill>
                <a:srgbClr val="083286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5"/>
          <a:srcRect l="16783" t="9982" r="21072" b="21965"/>
          <a:stretch/>
        </p:blipFill>
        <p:spPr>
          <a:xfrm>
            <a:off x="17255706" y="8549512"/>
            <a:ext cx="5361663" cy="772079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459175" y="-362425"/>
            <a:ext cx="272491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err="1" smtClean="0">
                <a:solidFill>
                  <a:srgbClr val="FF0000"/>
                </a:solidFill>
              </a:rPr>
              <a:t>Frisbot</a:t>
            </a:r>
            <a:endParaRPr lang="en-US" sz="15000" dirty="0" smtClean="0">
              <a:solidFill>
                <a:srgbClr val="FF0000"/>
              </a:solidFill>
            </a:endParaRP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 All Inclusive Ultimate Frisbee Training Device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Michael </a:t>
            </a:r>
            <a:r>
              <a:rPr lang="en-US" sz="4800" dirty="0" err="1" smtClean="0">
                <a:solidFill>
                  <a:srgbClr val="FF0000"/>
                </a:solidFill>
              </a:rPr>
              <a:t>Ing</a:t>
            </a:r>
            <a:r>
              <a:rPr lang="en-US" sz="4800" dirty="0" smtClean="0">
                <a:solidFill>
                  <a:srgbClr val="FF0000"/>
                </a:solidFill>
              </a:rPr>
              <a:t>(mci10@pitt.edu), Devon </a:t>
            </a:r>
            <a:r>
              <a:rPr lang="en-US" sz="4800" dirty="0" err="1" smtClean="0">
                <a:solidFill>
                  <a:srgbClr val="FF0000"/>
                </a:solidFill>
              </a:rPr>
              <a:t>Callanan</a:t>
            </a:r>
            <a:r>
              <a:rPr lang="en-US" sz="4800" dirty="0" smtClean="0">
                <a:solidFill>
                  <a:srgbClr val="FF0000"/>
                </a:solidFill>
              </a:rPr>
              <a:t>, Seth Appel, Ben Linsey, Max </a:t>
            </a:r>
            <a:r>
              <a:rPr lang="en-US" sz="4800" dirty="0" err="1" smtClean="0">
                <a:solidFill>
                  <a:srgbClr val="FF0000"/>
                </a:solidFill>
              </a:rPr>
              <a:t>Naar</a:t>
            </a:r>
            <a:r>
              <a:rPr lang="en-US" sz="4800" dirty="0" smtClean="0">
                <a:solidFill>
                  <a:srgbClr val="FF0000"/>
                </a:solidFill>
              </a:rPr>
              <a:t>, Liam Gillen-Hughes, Justin Keller, Stanley </a:t>
            </a:r>
            <a:r>
              <a:rPr lang="en-US" sz="4800" dirty="0" err="1" smtClean="0">
                <a:solidFill>
                  <a:srgbClr val="FF0000"/>
                </a:solidFill>
              </a:rPr>
              <a:t>Umeweni</a:t>
            </a:r>
            <a:endParaRPr lang="en-US" sz="4800" dirty="0">
              <a:solidFill>
                <a:srgbClr val="FF0000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6001659" y="23950091"/>
            <a:ext cx="1156903" cy="2150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19816320" y="21402184"/>
            <a:ext cx="0" cy="7786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401" y="19436253"/>
            <a:ext cx="6205531" cy="29088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7"/>
          <a:srcRect l="14886" t="5271" r="15064" b="7241"/>
          <a:stretch/>
        </p:blipFill>
        <p:spPr>
          <a:xfrm>
            <a:off x="28976320" y="18481039"/>
            <a:ext cx="2397760" cy="3992881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24496023" y="11838763"/>
            <a:ext cx="25300" cy="8488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4360498" y="22920211"/>
            <a:ext cx="30032" cy="9068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24327505" y="26589389"/>
            <a:ext cx="32993" cy="872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24390530" y="19466250"/>
            <a:ext cx="1407" cy="1044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24517449" y="15650567"/>
            <a:ext cx="31044" cy="10092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30" y="688537"/>
            <a:ext cx="8416203" cy="266513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13808322" y="12496877"/>
            <a:ext cx="2676219" cy="3590471"/>
            <a:chOff x="14566204" y="8146477"/>
            <a:chExt cx="2676219" cy="3590471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064444" y="9430188"/>
              <a:ext cx="1730070" cy="2306760"/>
            </a:xfrm>
            <a:prstGeom prst="rect">
              <a:avLst/>
            </a:prstGeom>
          </p:spPr>
        </p:pic>
        <p:sp>
          <p:nvSpPr>
            <p:cNvPr id="96" name="TextBox 95"/>
            <p:cNvSpPr txBox="1"/>
            <p:nvPr/>
          </p:nvSpPr>
          <p:spPr>
            <a:xfrm>
              <a:off x="14566204" y="8146477"/>
              <a:ext cx="2676219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Catcher</a:t>
              </a:r>
            </a:p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(Net)</a:t>
              </a:r>
              <a:endParaRPr lang="en-US" sz="4000" b="1" dirty="0">
                <a:solidFill>
                  <a:srgbClr val="083286"/>
                </a:solidFill>
              </a:endParaRPr>
            </a:p>
            <a:p>
              <a:endParaRPr lang="en-US" sz="36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3939138" y="19033864"/>
            <a:ext cx="2676219" cy="3651128"/>
            <a:chOff x="18867360" y="8478417"/>
            <a:chExt cx="2676219" cy="3651128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214152" y="9420274"/>
              <a:ext cx="2031953" cy="2709271"/>
            </a:xfrm>
            <a:prstGeom prst="rect">
              <a:avLst/>
            </a:prstGeom>
          </p:spPr>
        </p:pic>
        <p:sp>
          <p:nvSpPr>
            <p:cNvPr id="98" name="TextBox 97"/>
            <p:cNvSpPr txBox="1"/>
            <p:nvPr/>
          </p:nvSpPr>
          <p:spPr>
            <a:xfrm>
              <a:off x="18867360" y="8478417"/>
              <a:ext cx="2676219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Loader</a:t>
              </a:r>
              <a:endParaRPr lang="en-US" sz="4000" b="1" dirty="0">
                <a:solidFill>
                  <a:srgbClr val="083286"/>
                </a:solidFill>
              </a:endParaRPr>
            </a:p>
            <a:p>
              <a:endParaRPr lang="en-US" sz="36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7509676" y="26256356"/>
            <a:ext cx="3843660" cy="3795520"/>
            <a:chOff x="22701585" y="7290861"/>
            <a:chExt cx="3843660" cy="379552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976948" y="8406645"/>
              <a:ext cx="2938307" cy="2679736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22701585" y="7290861"/>
              <a:ext cx="384366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Shooter with      8 - inch wheel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7701513" y="22365259"/>
            <a:ext cx="3843660" cy="2473749"/>
            <a:chOff x="17396075" y="18156217"/>
            <a:chExt cx="3843660" cy="2473749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flipV="1">
              <a:off x="18018136" y="18387083"/>
              <a:ext cx="2242883" cy="2242883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17396075" y="18156217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CIM Motor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7733179" y="18817999"/>
            <a:ext cx="3843660" cy="2682815"/>
            <a:chOff x="22959246" y="15774863"/>
            <a:chExt cx="3843660" cy="268281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763122" y="16214795"/>
              <a:ext cx="2242883" cy="2242883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22959246" y="15774863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12V Battery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2526181" y="8865303"/>
            <a:ext cx="3843660" cy="2888761"/>
            <a:chOff x="22984279" y="18641780"/>
            <a:chExt cx="3843660" cy="288876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4286595" y="18641780"/>
              <a:ext cx="1422083" cy="2236724"/>
            </a:xfrm>
            <a:prstGeom prst="rect">
              <a:avLst/>
            </a:prstGeom>
          </p:spPr>
        </p:pic>
        <p:sp>
          <p:nvSpPr>
            <p:cNvPr id="103" name="TextBox 102"/>
            <p:cNvSpPr txBox="1"/>
            <p:nvPr/>
          </p:nvSpPr>
          <p:spPr>
            <a:xfrm>
              <a:off x="22984279" y="20822655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Outlet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2444056" y="16739310"/>
            <a:ext cx="3843660" cy="2291120"/>
            <a:chOff x="14667933" y="26948497"/>
            <a:chExt cx="3843660" cy="2291120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flipV="1">
              <a:off x="15568616" y="26948497"/>
              <a:ext cx="2242883" cy="1688065"/>
            </a:xfrm>
            <a:prstGeom prst="rect">
              <a:avLst/>
            </a:prstGeom>
          </p:spPr>
        </p:pic>
        <p:sp>
          <p:nvSpPr>
            <p:cNvPr id="105" name="TextBox 104"/>
            <p:cNvSpPr txBox="1"/>
            <p:nvPr/>
          </p:nvSpPr>
          <p:spPr>
            <a:xfrm>
              <a:off x="14667933" y="28531731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Arduino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2617369" y="20294837"/>
            <a:ext cx="3843660" cy="2593858"/>
            <a:chOff x="18741045" y="26989399"/>
            <a:chExt cx="3843660" cy="2593858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9270662" y="26989399"/>
              <a:ext cx="2250218" cy="2250218"/>
            </a:xfrm>
            <a:prstGeom prst="rect">
              <a:avLst/>
            </a:prstGeom>
          </p:spPr>
        </p:pic>
        <p:sp>
          <p:nvSpPr>
            <p:cNvPr id="106" name="TextBox 105"/>
            <p:cNvSpPr txBox="1"/>
            <p:nvPr/>
          </p:nvSpPr>
          <p:spPr>
            <a:xfrm>
              <a:off x="18741045" y="28875371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Motor Driver x3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2302810" y="23950091"/>
            <a:ext cx="4175440" cy="2812063"/>
            <a:chOff x="22493678" y="27465189"/>
            <a:chExt cx="4175440" cy="2812063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3044902" y="27465189"/>
              <a:ext cx="2666753" cy="1777835"/>
            </a:xfrm>
            <a:prstGeom prst="rect">
              <a:avLst/>
            </a:prstGeom>
          </p:spPr>
        </p:pic>
        <p:sp>
          <p:nvSpPr>
            <p:cNvPr id="107" name="TextBox 106"/>
            <p:cNvSpPr txBox="1"/>
            <p:nvPr/>
          </p:nvSpPr>
          <p:spPr>
            <a:xfrm>
              <a:off x="22493678" y="28953813"/>
              <a:ext cx="417544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High Torque Stepper Motor x3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2512837" y="27663981"/>
            <a:ext cx="3843660" cy="3332502"/>
            <a:chOff x="13562518" y="22988878"/>
            <a:chExt cx="3843660" cy="33325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66204" y="22988878"/>
              <a:ext cx="1861827" cy="2482436"/>
            </a:xfrm>
            <a:prstGeom prst="rect">
              <a:avLst/>
            </a:prstGeom>
          </p:spPr>
        </p:pic>
        <p:sp>
          <p:nvSpPr>
            <p:cNvPr id="108" name="TextBox 107"/>
            <p:cNvSpPr txBox="1"/>
            <p:nvPr/>
          </p:nvSpPr>
          <p:spPr>
            <a:xfrm>
              <a:off x="13562518" y="25613494"/>
              <a:ext cx="38436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 dirty="0" smtClean="0">
                  <a:solidFill>
                    <a:srgbClr val="083286"/>
                  </a:solidFill>
                </a:rPr>
                <a:t>Pistons x2</a:t>
              </a:r>
              <a:endParaRPr lang="en-US" sz="4000" b="1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 rot="11963870">
            <a:off x="21697330" y="11730329"/>
            <a:ext cx="2033235" cy="2811329"/>
            <a:chOff x="16677445" y="20801176"/>
            <a:chExt cx="2033235" cy="2811329"/>
          </a:xfrm>
        </p:grpSpPr>
        <p:sp>
          <p:nvSpPr>
            <p:cNvPr id="69" name="Up Arrow 68"/>
            <p:cNvSpPr/>
            <p:nvPr/>
          </p:nvSpPr>
          <p:spPr>
            <a:xfrm rot="11914593">
              <a:off x="16677445" y="20801176"/>
              <a:ext cx="2033235" cy="2811329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6439746">
              <a:off x="16726609" y="21450480"/>
              <a:ext cx="2146056" cy="1129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83286"/>
                  </a:solidFill>
                </a:rPr>
                <a:t>BASE</a:t>
              </a:r>
              <a:endParaRPr lang="en-US" dirty="0">
                <a:solidFill>
                  <a:srgbClr val="083286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 rot="16388748">
            <a:off x="16083708" y="8411599"/>
            <a:ext cx="2899425" cy="4493409"/>
            <a:chOff x="42386240" y="5529074"/>
            <a:chExt cx="2619348" cy="4171513"/>
          </a:xfrm>
        </p:grpSpPr>
        <p:sp>
          <p:nvSpPr>
            <p:cNvPr id="63" name="Up Arrow 62"/>
            <p:cNvSpPr/>
            <p:nvPr/>
          </p:nvSpPr>
          <p:spPr>
            <a:xfrm rot="19269154">
              <a:off x="42386240" y="5529074"/>
              <a:ext cx="2619348" cy="3396246"/>
            </a:xfrm>
            <a:prstGeom prst="up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 rot="3084450">
              <a:off x="42265076" y="7228749"/>
              <a:ext cx="3748078" cy="1195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83286"/>
                  </a:solidFill>
                </a:rPr>
                <a:t>CATCHER &amp;</a:t>
              </a:r>
            </a:p>
            <a:p>
              <a:r>
                <a:rPr lang="en-US" sz="4000" dirty="0" smtClean="0">
                  <a:solidFill>
                    <a:srgbClr val="083286"/>
                  </a:solidFill>
                </a:rPr>
                <a:t>SHOOTER</a:t>
              </a:r>
              <a:endParaRPr lang="en-US" sz="4000" dirty="0">
                <a:solidFill>
                  <a:srgbClr val="083286"/>
                </a:solidFill>
              </a:endParaRPr>
            </a:p>
          </p:txBody>
        </p:sp>
      </p:grpSp>
      <p:cxnSp>
        <p:nvCxnSpPr>
          <p:cNvPr id="97" name="Straight Arrow Connector 96"/>
          <p:cNvCxnSpPr/>
          <p:nvPr/>
        </p:nvCxnSpPr>
        <p:spPr>
          <a:xfrm>
            <a:off x="15134958" y="16931381"/>
            <a:ext cx="22946" cy="149599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15306312" y="20303169"/>
            <a:ext cx="540788" cy="1424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19130818" y="24839008"/>
            <a:ext cx="61085" cy="10735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20949540" y="28905199"/>
            <a:ext cx="1838586" cy="2521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6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1027</TotalTime>
  <Words>342</Words>
  <Application>Microsoft Office PowerPoint</Application>
  <PresentationFormat>Custom</PresentationFormat>
  <Paragraphs>51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Keller</dc:creator>
  <cp:lastModifiedBy>Michael Ing</cp:lastModifiedBy>
  <cp:revision>54</cp:revision>
  <dcterms:created xsi:type="dcterms:W3CDTF">2016-04-14T21:52:12Z</dcterms:created>
  <dcterms:modified xsi:type="dcterms:W3CDTF">2016-04-18T14:44:57Z</dcterms:modified>
</cp:coreProperties>
</file>